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6" r:id="rId2"/>
    <p:sldId id="302" r:id="rId3"/>
    <p:sldId id="261" r:id="rId4"/>
    <p:sldId id="318" r:id="rId5"/>
    <p:sldId id="319" r:id="rId6"/>
    <p:sldId id="320" r:id="rId7"/>
    <p:sldId id="321" r:id="rId8"/>
    <p:sldId id="287" r:id="rId9"/>
    <p:sldId id="322" r:id="rId10"/>
    <p:sldId id="323" r:id="rId11"/>
    <p:sldId id="324" r:id="rId12"/>
    <p:sldId id="267" r:id="rId13"/>
    <p:sldId id="317" r:id="rId14"/>
    <p:sldId id="303" r:id="rId15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5109" autoAdjust="0"/>
  </p:normalViewPr>
  <p:slideViewPr>
    <p:cSldViewPr snapToGrid="0" snapToObjects="1">
      <p:cViewPr varScale="1">
        <p:scale>
          <a:sx n="65" d="100"/>
          <a:sy n="65" d="100"/>
        </p:scale>
        <p:origin x="16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DF1EA-9F0E-42BA-948D-B81246D188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E25EF3-3B1A-4450-B62D-30F826A61380}">
      <dgm:prSet phldrT="[Text]"/>
      <dgm:spPr/>
      <dgm:t>
        <a:bodyPr/>
        <a:lstStyle/>
        <a:p>
          <a:r>
            <a:rPr lang="en-US" dirty="0"/>
            <a:t>2. The King’s Dream</a:t>
          </a:r>
        </a:p>
      </dgm:t>
    </dgm:pt>
    <dgm:pt modelId="{54C16C69-7A1A-4228-9A18-3EBFA3FC43BD}" type="parTrans" cxnId="{9B1760E3-83C9-4284-B26A-B6B78C517EA7}">
      <dgm:prSet/>
      <dgm:spPr/>
      <dgm:t>
        <a:bodyPr/>
        <a:lstStyle/>
        <a:p>
          <a:endParaRPr lang="en-US"/>
        </a:p>
      </dgm:t>
    </dgm:pt>
    <dgm:pt modelId="{313CD586-F9FD-464F-BBB4-A9369CDAF8B4}" type="sibTrans" cxnId="{9B1760E3-83C9-4284-B26A-B6B78C517EA7}">
      <dgm:prSet/>
      <dgm:spPr/>
      <dgm:t>
        <a:bodyPr/>
        <a:lstStyle/>
        <a:p>
          <a:endParaRPr lang="en-US"/>
        </a:p>
      </dgm:t>
    </dgm:pt>
    <dgm:pt modelId="{4393E6F3-7D26-4BA1-AF4E-7FC1A7C2D08B}">
      <dgm:prSet phldrT="[Text]"/>
      <dgm:spPr/>
      <dgm:t>
        <a:bodyPr/>
        <a:lstStyle/>
        <a:p>
          <a:r>
            <a:rPr lang="en-US" dirty="0"/>
            <a:t>7. Daniel’s Dream</a:t>
          </a:r>
        </a:p>
      </dgm:t>
    </dgm:pt>
    <dgm:pt modelId="{7D2C383B-5A94-496E-9755-D7624A698D27}" type="parTrans" cxnId="{C625FEFE-A82B-45A6-8B6E-58951E4762F1}">
      <dgm:prSet/>
      <dgm:spPr/>
      <dgm:t>
        <a:bodyPr/>
        <a:lstStyle/>
        <a:p>
          <a:endParaRPr lang="en-US"/>
        </a:p>
      </dgm:t>
    </dgm:pt>
    <dgm:pt modelId="{8208EF07-67D4-4FFE-BE3A-CB4DFE02A837}" type="sibTrans" cxnId="{C625FEFE-A82B-45A6-8B6E-58951E4762F1}">
      <dgm:prSet/>
      <dgm:spPr/>
      <dgm:t>
        <a:bodyPr/>
        <a:lstStyle/>
        <a:p>
          <a:endParaRPr lang="en-US"/>
        </a:p>
      </dgm:t>
    </dgm:pt>
    <dgm:pt modelId="{530933FD-19CB-4EA6-8198-9E8279CF7925}">
      <dgm:prSet phldrT="[Text]"/>
      <dgm:spPr/>
      <dgm:t>
        <a:bodyPr/>
        <a:lstStyle/>
        <a:p>
          <a:r>
            <a:rPr lang="en-US" dirty="0"/>
            <a:t>3. The Fiery Furnace</a:t>
          </a:r>
        </a:p>
      </dgm:t>
    </dgm:pt>
    <dgm:pt modelId="{38F288F4-EDAA-4B45-86CC-1746C2DFC34D}" type="parTrans" cxnId="{F68AD9C0-3883-4E6F-9522-012D9724ADAF}">
      <dgm:prSet/>
      <dgm:spPr/>
      <dgm:t>
        <a:bodyPr/>
        <a:lstStyle/>
        <a:p>
          <a:endParaRPr lang="en-US"/>
        </a:p>
      </dgm:t>
    </dgm:pt>
    <dgm:pt modelId="{0C6D1B1B-BA0F-4AF9-B0CE-2C9788E26FAE}" type="sibTrans" cxnId="{F68AD9C0-3883-4E6F-9522-012D9724ADAF}">
      <dgm:prSet/>
      <dgm:spPr/>
      <dgm:t>
        <a:bodyPr/>
        <a:lstStyle/>
        <a:p>
          <a:endParaRPr lang="en-US"/>
        </a:p>
      </dgm:t>
    </dgm:pt>
    <dgm:pt modelId="{1F1A0B2F-EA84-492A-92C4-F18AAF8365D9}">
      <dgm:prSet phldrT="[Text]"/>
      <dgm:spPr/>
      <dgm:t>
        <a:bodyPr/>
        <a:lstStyle/>
        <a:p>
          <a:r>
            <a:rPr lang="en-US" dirty="0"/>
            <a:t>6. The Lion’s Den</a:t>
          </a:r>
        </a:p>
      </dgm:t>
    </dgm:pt>
    <dgm:pt modelId="{3FE9054D-B071-4D7C-A787-56A33884E287}" type="parTrans" cxnId="{10BD5ECD-2EFF-4506-9454-B400B1A9A510}">
      <dgm:prSet/>
      <dgm:spPr/>
      <dgm:t>
        <a:bodyPr/>
        <a:lstStyle/>
        <a:p>
          <a:endParaRPr lang="en-US"/>
        </a:p>
      </dgm:t>
    </dgm:pt>
    <dgm:pt modelId="{151CFD5D-7D3C-4BCF-9D78-B266E474503B}" type="sibTrans" cxnId="{10BD5ECD-2EFF-4506-9454-B400B1A9A510}">
      <dgm:prSet/>
      <dgm:spPr/>
      <dgm:t>
        <a:bodyPr/>
        <a:lstStyle/>
        <a:p>
          <a:endParaRPr lang="en-US"/>
        </a:p>
      </dgm:t>
    </dgm:pt>
    <dgm:pt modelId="{0C7D699A-6DD9-4AE6-9A91-CECF1F525C39}">
      <dgm:prSet phldrT="[Text]"/>
      <dgm:spPr/>
      <dgm:t>
        <a:bodyPr/>
        <a:lstStyle/>
        <a:p>
          <a:r>
            <a:rPr lang="en-US" dirty="0"/>
            <a:t>4. Nebuchadnezzar’s Pride</a:t>
          </a:r>
        </a:p>
      </dgm:t>
    </dgm:pt>
    <dgm:pt modelId="{309CF30F-7A09-4E45-886A-BEE712F3F952}" type="parTrans" cxnId="{33DBFD47-5B65-4905-B47A-EDB3352AC107}">
      <dgm:prSet/>
      <dgm:spPr/>
      <dgm:t>
        <a:bodyPr/>
        <a:lstStyle/>
        <a:p>
          <a:endParaRPr lang="en-US"/>
        </a:p>
      </dgm:t>
    </dgm:pt>
    <dgm:pt modelId="{B3CFAD72-B1FD-4399-82BE-1ADCA139EE8C}" type="sibTrans" cxnId="{33DBFD47-5B65-4905-B47A-EDB3352AC107}">
      <dgm:prSet/>
      <dgm:spPr/>
      <dgm:t>
        <a:bodyPr/>
        <a:lstStyle/>
        <a:p>
          <a:endParaRPr lang="en-US"/>
        </a:p>
      </dgm:t>
    </dgm:pt>
    <dgm:pt modelId="{5AA44E8B-A652-4EEB-98F6-B484594004A3}">
      <dgm:prSet phldrT="[Text]"/>
      <dgm:spPr/>
      <dgm:t>
        <a:bodyPr/>
        <a:lstStyle/>
        <a:p>
          <a:r>
            <a:rPr lang="en-US" dirty="0"/>
            <a:t>5. Belshazzar’s Pride</a:t>
          </a:r>
        </a:p>
      </dgm:t>
    </dgm:pt>
    <dgm:pt modelId="{15CC1C3D-8169-4D96-889D-5DFD9E5B4F5B}" type="parTrans" cxnId="{5F4AB89F-D744-4A2A-9885-A2CB5610AE71}">
      <dgm:prSet/>
      <dgm:spPr/>
      <dgm:t>
        <a:bodyPr/>
        <a:lstStyle/>
        <a:p>
          <a:endParaRPr lang="en-US"/>
        </a:p>
      </dgm:t>
    </dgm:pt>
    <dgm:pt modelId="{7542994A-E04E-4253-9EE1-D6DF089B3D7A}" type="sibTrans" cxnId="{5F4AB89F-D744-4A2A-9885-A2CB5610AE71}">
      <dgm:prSet/>
      <dgm:spPr/>
      <dgm:t>
        <a:bodyPr/>
        <a:lstStyle/>
        <a:p>
          <a:endParaRPr lang="en-US"/>
        </a:p>
      </dgm:t>
    </dgm:pt>
    <dgm:pt modelId="{29FE9A4E-4FC3-44FE-B735-27B623AAE133}" type="pres">
      <dgm:prSet presAssocID="{FC3DF1EA-9F0E-42BA-948D-B81246D188F4}" presName="diagram" presStyleCnt="0">
        <dgm:presLayoutVars>
          <dgm:dir/>
          <dgm:resizeHandles val="exact"/>
        </dgm:presLayoutVars>
      </dgm:prSet>
      <dgm:spPr/>
    </dgm:pt>
    <dgm:pt modelId="{6ED82FFB-443B-4741-AC22-50EB0B99576E}" type="pres">
      <dgm:prSet presAssocID="{D2E25EF3-3B1A-4450-B62D-30F826A61380}" presName="node" presStyleLbl="node1" presStyleIdx="0" presStyleCnt="6">
        <dgm:presLayoutVars>
          <dgm:bulletEnabled val="1"/>
        </dgm:presLayoutVars>
      </dgm:prSet>
      <dgm:spPr/>
    </dgm:pt>
    <dgm:pt modelId="{75094B56-81ED-4023-B9AB-55C6047B0145}" type="pres">
      <dgm:prSet presAssocID="{313CD586-F9FD-464F-BBB4-A9369CDAF8B4}" presName="sibTrans" presStyleCnt="0"/>
      <dgm:spPr/>
    </dgm:pt>
    <dgm:pt modelId="{F82C7D70-E20A-47D1-BBB8-5DEE40FB35DA}" type="pres">
      <dgm:prSet presAssocID="{4393E6F3-7D26-4BA1-AF4E-7FC1A7C2D08B}" presName="node" presStyleLbl="node1" presStyleIdx="1" presStyleCnt="6">
        <dgm:presLayoutVars>
          <dgm:bulletEnabled val="1"/>
        </dgm:presLayoutVars>
      </dgm:prSet>
      <dgm:spPr/>
    </dgm:pt>
    <dgm:pt modelId="{AC9C7128-209D-4584-BC3E-114BCF2BE9A4}" type="pres">
      <dgm:prSet presAssocID="{8208EF07-67D4-4FFE-BE3A-CB4DFE02A837}" presName="sibTrans" presStyleCnt="0"/>
      <dgm:spPr/>
    </dgm:pt>
    <dgm:pt modelId="{E18331EB-34E0-421C-A04C-33885A40C739}" type="pres">
      <dgm:prSet presAssocID="{530933FD-19CB-4EA6-8198-9E8279CF7925}" presName="node" presStyleLbl="node1" presStyleIdx="2" presStyleCnt="6">
        <dgm:presLayoutVars>
          <dgm:bulletEnabled val="1"/>
        </dgm:presLayoutVars>
      </dgm:prSet>
      <dgm:spPr/>
    </dgm:pt>
    <dgm:pt modelId="{C962BB58-8812-4200-913C-21D21357ABA8}" type="pres">
      <dgm:prSet presAssocID="{0C6D1B1B-BA0F-4AF9-B0CE-2C9788E26FAE}" presName="sibTrans" presStyleCnt="0"/>
      <dgm:spPr/>
    </dgm:pt>
    <dgm:pt modelId="{924A3EA4-0653-431F-8BD8-1821AD41066B}" type="pres">
      <dgm:prSet presAssocID="{1F1A0B2F-EA84-492A-92C4-F18AAF8365D9}" presName="node" presStyleLbl="node1" presStyleIdx="3" presStyleCnt="6">
        <dgm:presLayoutVars>
          <dgm:bulletEnabled val="1"/>
        </dgm:presLayoutVars>
      </dgm:prSet>
      <dgm:spPr/>
    </dgm:pt>
    <dgm:pt modelId="{5E1E4DEF-2899-4398-8722-531C85C8C70A}" type="pres">
      <dgm:prSet presAssocID="{151CFD5D-7D3C-4BCF-9D78-B266E474503B}" presName="sibTrans" presStyleCnt="0"/>
      <dgm:spPr/>
    </dgm:pt>
    <dgm:pt modelId="{86AF471C-F00E-439C-8B16-41D5EEB8B53C}" type="pres">
      <dgm:prSet presAssocID="{0C7D699A-6DD9-4AE6-9A91-CECF1F525C39}" presName="node" presStyleLbl="node1" presStyleIdx="4" presStyleCnt="6">
        <dgm:presLayoutVars>
          <dgm:bulletEnabled val="1"/>
        </dgm:presLayoutVars>
      </dgm:prSet>
      <dgm:spPr/>
    </dgm:pt>
    <dgm:pt modelId="{F27470A6-5377-49C3-A258-72B032D5C25B}" type="pres">
      <dgm:prSet presAssocID="{B3CFAD72-B1FD-4399-82BE-1ADCA139EE8C}" presName="sibTrans" presStyleCnt="0"/>
      <dgm:spPr/>
    </dgm:pt>
    <dgm:pt modelId="{ADD66992-B58C-4B9A-8A92-CDB41CB9A70E}" type="pres">
      <dgm:prSet presAssocID="{5AA44E8B-A652-4EEB-98F6-B484594004A3}" presName="node" presStyleLbl="node1" presStyleIdx="5" presStyleCnt="6">
        <dgm:presLayoutVars>
          <dgm:bulletEnabled val="1"/>
        </dgm:presLayoutVars>
      </dgm:prSet>
      <dgm:spPr/>
    </dgm:pt>
  </dgm:ptLst>
  <dgm:cxnLst>
    <dgm:cxn modelId="{2985B337-1EF4-4AFB-BAE7-60DD29724CC4}" type="presOf" srcId="{D2E25EF3-3B1A-4450-B62D-30F826A61380}" destId="{6ED82FFB-443B-4741-AC22-50EB0B99576E}" srcOrd="0" destOrd="0" presId="urn:microsoft.com/office/officeart/2005/8/layout/default"/>
    <dgm:cxn modelId="{33DBFD47-5B65-4905-B47A-EDB3352AC107}" srcId="{FC3DF1EA-9F0E-42BA-948D-B81246D188F4}" destId="{0C7D699A-6DD9-4AE6-9A91-CECF1F525C39}" srcOrd="4" destOrd="0" parTransId="{309CF30F-7A09-4E45-886A-BEE712F3F952}" sibTransId="{B3CFAD72-B1FD-4399-82BE-1ADCA139EE8C}"/>
    <dgm:cxn modelId="{32B89C59-6D2C-45DC-98F2-5B5EA4DE064C}" type="presOf" srcId="{5AA44E8B-A652-4EEB-98F6-B484594004A3}" destId="{ADD66992-B58C-4B9A-8A92-CDB41CB9A70E}" srcOrd="0" destOrd="0" presId="urn:microsoft.com/office/officeart/2005/8/layout/default"/>
    <dgm:cxn modelId="{EC9F6E81-0C42-4874-8617-597DC9C2DED3}" type="presOf" srcId="{4393E6F3-7D26-4BA1-AF4E-7FC1A7C2D08B}" destId="{F82C7D70-E20A-47D1-BBB8-5DEE40FB35DA}" srcOrd="0" destOrd="0" presId="urn:microsoft.com/office/officeart/2005/8/layout/default"/>
    <dgm:cxn modelId="{AE56CD9B-0A7A-4239-9026-5A09BAE660A5}" type="presOf" srcId="{1F1A0B2F-EA84-492A-92C4-F18AAF8365D9}" destId="{924A3EA4-0653-431F-8BD8-1821AD41066B}" srcOrd="0" destOrd="0" presId="urn:microsoft.com/office/officeart/2005/8/layout/default"/>
    <dgm:cxn modelId="{5F4AB89F-D744-4A2A-9885-A2CB5610AE71}" srcId="{FC3DF1EA-9F0E-42BA-948D-B81246D188F4}" destId="{5AA44E8B-A652-4EEB-98F6-B484594004A3}" srcOrd="5" destOrd="0" parTransId="{15CC1C3D-8169-4D96-889D-5DFD9E5B4F5B}" sibTransId="{7542994A-E04E-4253-9EE1-D6DF089B3D7A}"/>
    <dgm:cxn modelId="{1161DEB4-ACE2-455F-8FCB-ED07D440963B}" type="presOf" srcId="{530933FD-19CB-4EA6-8198-9E8279CF7925}" destId="{E18331EB-34E0-421C-A04C-33885A40C739}" srcOrd="0" destOrd="0" presId="urn:microsoft.com/office/officeart/2005/8/layout/default"/>
    <dgm:cxn modelId="{3F2923BB-F103-44C7-BCF8-9CA2DAD4D117}" type="presOf" srcId="{FC3DF1EA-9F0E-42BA-948D-B81246D188F4}" destId="{29FE9A4E-4FC3-44FE-B735-27B623AAE133}" srcOrd="0" destOrd="0" presId="urn:microsoft.com/office/officeart/2005/8/layout/default"/>
    <dgm:cxn modelId="{F68AD9C0-3883-4E6F-9522-012D9724ADAF}" srcId="{FC3DF1EA-9F0E-42BA-948D-B81246D188F4}" destId="{530933FD-19CB-4EA6-8198-9E8279CF7925}" srcOrd="2" destOrd="0" parTransId="{38F288F4-EDAA-4B45-86CC-1746C2DFC34D}" sibTransId="{0C6D1B1B-BA0F-4AF9-B0CE-2C9788E26FAE}"/>
    <dgm:cxn modelId="{09F9A7C1-68D4-4014-86CB-213441C39B1F}" type="presOf" srcId="{0C7D699A-6DD9-4AE6-9A91-CECF1F525C39}" destId="{86AF471C-F00E-439C-8B16-41D5EEB8B53C}" srcOrd="0" destOrd="0" presId="urn:microsoft.com/office/officeart/2005/8/layout/default"/>
    <dgm:cxn modelId="{10BD5ECD-2EFF-4506-9454-B400B1A9A510}" srcId="{FC3DF1EA-9F0E-42BA-948D-B81246D188F4}" destId="{1F1A0B2F-EA84-492A-92C4-F18AAF8365D9}" srcOrd="3" destOrd="0" parTransId="{3FE9054D-B071-4D7C-A787-56A33884E287}" sibTransId="{151CFD5D-7D3C-4BCF-9D78-B266E474503B}"/>
    <dgm:cxn modelId="{9B1760E3-83C9-4284-B26A-B6B78C517EA7}" srcId="{FC3DF1EA-9F0E-42BA-948D-B81246D188F4}" destId="{D2E25EF3-3B1A-4450-B62D-30F826A61380}" srcOrd="0" destOrd="0" parTransId="{54C16C69-7A1A-4228-9A18-3EBFA3FC43BD}" sibTransId="{313CD586-F9FD-464F-BBB4-A9369CDAF8B4}"/>
    <dgm:cxn modelId="{C625FEFE-A82B-45A6-8B6E-58951E4762F1}" srcId="{FC3DF1EA-9F0E-42BA-948D-B81246D188F4}" destId="{4393E6F3-7D26-4BA1-AF4E-7FC1A7C2D08B}" srcOrd="1" destOrd="0" parTransId="{7D2C383B-5A94-496E-9755-D7624A698D27}" sibTransId="{8208EF07-67D4-4FFE-BE3A-CB4DFE02A837}"/>
    <dgm:cxn modelId="{F8EC9D9E-A2F2-4E20-9386-DE1BAE1FA2E4}" type="presParOf" srcId="{29FE9A4E-4FC3-44FE-B735-27B623AAE133}" destId="{6ED82FFB-443B-4741-AC22-50EB0B99576E}" srcOrd="0" destOrd="0" presId="urn:microsoft.com/office/officeart/2005/8/layout/default"/>
    <dgm:cxn modelId="{4DB17BD2-BECB-4F00-8DAD-9764C66F055E}" type="presParOf" srcId="{29FE9A4E-4FC3-44FE-B735-27B623AAE133}" destId="{75094B56-81ED-4023-B9AB-55C6047B0145}" srcOrd="1" destOrd="0" presId="urn:microsoft.com/office/officeart/2005/8/layout/default"/>
    <dgm:cxn modelId="{9F0D4F9B-382B-45AA-B737-BE24DFE3B751}" type="presParOf" srcId="{29FE9A4E-4FC3-44FE-B735-27B623AAE133}" destId="{F82C7D70-E20A-47D1-BBB8-5DEE40FB35DA}" srcOrd="2" destOrd="0" presId="urn:microsoft.com/office/officeart/2005/8/layout/default"/>
    <dgm:cxn modelId="{FD83168E-C5CB-4A7B-87DC-8FE0A2A0C5AE}" type="presParOf" srcId="{29FE9A4E-4FC3-44FE-B735-27B623AAE133}" destId="{AC9C7128-209D-4584-BC3E-114BCF2BE9A4}" srcOrd="3" destOrd="0" presId="urn:microsoft.com/office/officeart/2005/8/layout/default"/>
    <dgm:cxn modelId="{902F5381-8CBE-4825-AAD5-CB34F9D16D64}" type="presParOf" srcId="{29FE9A4E-4FC3-44FE-B735-27B623AAE133}" destId="{E18331EB-34E0-421C-A04C-33885A40C739}" srcOrd="4" destOrd="0" presId="urn:microsoft.com/office/officeart/2005/8/layout/default"/>
    <dgm:cxn modelId="{BB48F766-C7F7-4E9C-B793-68BD30A2E3A8}" type="presParOf" srcId="{29FE9A4E-4FC3-44FE-B735-27B623AAE133}" destId="{C962BB58-8812-4200-913C-21D21357ABA8}" srcOrd="5" destOrd="0" presId="urn:microsoft.com/office/officeart/2005/8/layout/default"/>
    <dgm:cxn modelId="{08700DED-9AD3-4732-88E1-ECEE3C8256A4}" type="presParOf" srcId="{29FE9A4E-4FC3-44FE-B735-27B623AAE133}" destId="{924A3EA4-0653-431F-8BD8-1821AD41066B}" srcOrd="6" destOrd="0" presId="urn:microsoft.com/office/officeart/2005/8/layout/default"/>
    <dgm:cxn modelId="{409B5074-C3D6-446E-A035-485B974A85C4}" type="presParOf" srcId="{29FE9A4E-4FC3-44FE-B735-27B623AAE133}" destId="{5E1E4DEF-2899-4398-8722-531C85C8C70A}" srcOrd="7" destOrd="0" presId="urn:microsoft.com/office/officeart/2005/8/layout/default"/>
    <dgm:cxn modelId="{9EE11453-DD5A-4F27-9214-D4066777956E}" type="presParOf" srcId="{29FE9A4E-4FC3-44FE-B735-27B623AAE133}" destId="{86AF471C-F00E-439C-8B16-41D5EEB8B53C}" srcOrd="8" destOrd="0" presId="urn:microsoft.com/office/officeart/2005/8/layout/default"/>
    <dgm:cxn modelId="{ED075649-58E0-4F90-97AB-1DFC0D821513}" type="presParOf" srcId="{29FE9A4E-4FC3-44FE-B735-27B623AAE133}" destId="{F27470A6-5377-49C3-A258-72B032D5C25B}" srcOrd="9" destOrd="0" presId="urn:microsoft.com/office/officeart/2005/8/layout/default"/>
    <dgm:cxn modelId="{0DC87E59-D7A5-46CC-A7E5-374606F78A03}" type="presParOf" srcId="{29FE9A4E-4FC3-44FE-B735-27B623AAE133}" destId="{ADD66992-B58C-4B9A-8A92-CDB41CB9A70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8315CC-9D88-4AE8-B4F9-9EBEB5943C6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058F6D0-C60E-44D9-B898-8C560ADFF56B}">
      <dgm:prSet/>
      <dgm:spPr/>
      <dgm:t>
        <a:bodyPr/>
        <a:lstStyle/>
        <a:p>
          <a:r>
            <a:rPr lang="en-US"/>
            <a:t>The purpose of Nebuchadnezzar</a:t>
          </a:r>
        </a:p>
      </dgm:t>
    </dgm:pt>
    <dgm:pt modelId="{BBDC8591-BD6E-42C4-92C9-4BA42035E673}" type="parTrans" cxnId="{EEAC877E-D1E8-449A-97F2-90F22B851DB1}">
      <dgm:prSet/>
      <dgm:spPr/>
      <dgm:t>
        <a:bodyPr/>
        <a:lstStyle/>
        <a:p>
          <a:endParaRPr lang="en-US"/>
        </a:p>
      </dgm:t>
    </dgm:pt>
    <dgm:pt modelId="{353635C4-805B-4BE7-86D7-36578435ADE1}" type="sibTrans" cxnId="{EEAC877E-D1E8-449A-97F2-90F22B851DB1}">
      <dgm:prSet/>
      <dgm:spPr/>
      <dgm:t>
        <a:bodyPr/>
        <a:lstStyle/>
        <a:p>
          <a:endParaRPr lang="en-US"/>
        </a:p>
      </dgm:t>
    </dgm:pt>
    <dgm:pt modelId="{FF40C48E-8241-43CB-A606-C6C3FDADBC5D}">
      <dgm:prSet/>
      <dgm:spPr/>
      <dgm:t>
        <a:bodyPr/>
        <a:lstStyle/>
        <a:p>
          <a:r>
            <a:rPr lang="en-US"/>
            <a:t>The purpose of Daniel</a:t>
          </a:r>
        </a:p>
      </dgm:t>
    </dgm:pt>
    <dgm:pt modelId="{36FD4ECB-13A8-4C4D-9589-6E57DBDC8168}" type="parTrans" cxnId="{98465F09-442E-436A-81B0-084938836069}">
      <dgm:prSet/>
      <dgm:spPr/>
      <dgm:t>
        <a:bodyPr/>
        <a:lstStyle/>
        <a:p>
          <a:endParaRPr lang="en-US"/>
        </a:p>
      </dgm:t>
    </dgm:pt>
    <dgm:pt modelId="{8FE1B7A1-B31E-4ACA-909E-044E531698E0}" type="sibTrans" cxnId="{98465F09-442E-436A-81B0-084938836069}">
      <dgm:prSet/>
      <dgm:spPr/>
      <dgm:t>
        <a:bodyPr/>
        <a:lstStyle/>
        <a:p>
          <a:endParaRPr lang="en-US"/>
        </a:p>
      </dgm:t>
    </dgm:pt>
    <dgm:pt modelId="{8E252A58-F049-4DAF-AA36-E9B9F7C67921}">
      <dgm:prSet/>
      <dgm:spPr/>
      <dgm:t>
        <a:bodyPr/>
        <a:lstStyle/>
        <a:p>
          <a:r>
            <a:rPr lang="en-US"/>
            <a:t>The purpose of Babylon’s wise men and on-lookers</a:t>
          </a:r>
        </a:p>
      </dgm:t>
    </dgm:pt>
    <dgm:pt modelId="{D117109B-0EBE-4B4F-BB21-C9725BE6E92B}" type="parTrans" cxnId="{A165586B-5BDD-422D-BBC0-E5139B8348FD}">
      <dgm:prSet/>
      <dgm:spPr/>
      <dgm:t>
        <a:bodyPr/>
        <a:lstStyle/>
        <a:p>
          <a:endParaRPr lang="en-US"/>
        </a:p>
      </dgm:t>
    </dgm:pt>
    <dgm:pt modelId="{63E3390E-C4C8-4159-9F12-F98241BDC2B7}" type="sibTrans" cxnId="{A165586B-5BDD-422D-BBC0-E5139B8348FD}">
      <dgm:prSet/>
      <dgm:spPr/>
      <dgm:t>
        <a:bodyPr/>
        <a:lstStyle/>
        <a:p>
          <a:endParaRPr lang="en-US"/>
        </a:p>
      </dgm:t>
    </dgm:pt>
    <dgm:pt modelId="{184EA3AF-32A8-4F5A-A265-03392A334B5A}">
      <dgm:prSet/>
      <dgm:spPr/>
      <dgm:t>
        <a:bodyPr/>
        <a:lstStyle/>
        <a:p>
          <a:r>
            <a:rPr lang="en-US"/>
            <a:t>The purpose for all today</a:t>
          </a:r>
        </a:p>
      </dgm:t>
    </dgm:pt>
    <dgm:pt modelId="{37295487-F76C-4786-8E90-DAFC946D0A5C}" type="parTrans" cxnId="{0FCB1F0D-B2FB-49E1-90BF-BE46348BB537}">
      <dgm:prSet/>
      <dgm:spPr/>
      <dgm:t>
        <a:bodyPr/>
        <a:lstStyle/>
        <a:p>
          <a:endParaRPr lang="en-US"/>
        </a:p>
      </dgm:t>
    </dgm:pt>
    <dgm:pt modelId="{9C9F768F-7A20-401D-80FB-9268B211BDAD}" type="sibTrans" cxnId="{0FCB1F0D-B2FB-49E1-90BF-BE46348BB537}">
      <dgm:prSet/>
      <dgm:spPr/>
      <dgm:t>
        <a:bodyPr/>
        <a:lstStyle/>
        <a:p>
          <a:endParaRPr lang="en-US"/>
        </a:p>
      </dgm:t>
    </dgm:pt>
    <dgm:pt modelId="{F8F450C3-869D-4667-AADA-DC3DD02C4991}" type="pres">
      <dgm:prSet presAssocID="{E48315CC-9D88-4AE8-B4F9-9EBEB5943C61}" presName="diagram" presStyleCnt="0">
        <dgm:presLayoutVars>
          <dgm:dir/>
          <dgm:resizeHandles val="exact"/>
        </dgm:presLayoutVars>
      </dgm:prSet>
      <dgm:spPr/>
    </dgm:pt>
    <dgm:pt modelId="{9E06B5CF-2A54-47C3-8EDB-DB9BAA39D0E2}" type="pres">
      <dgm:prSet presAssocID="{8058F6D0-C60E-44D9-B898-8C560ADFF56B}" presName="arrow" presStyleLbl="node1" presStyleIdx="0" presStyleCnt="4">
        <dgm:presLayoutVars>
          <dgm:bulletEnabled val="1"/>
        </dgm:presLayoutVars>
      </dgm:prSet>
      <dgm:spPr/>
    </dgm:pt>
    <dgm:pt modelId="{8D6A54AC-0D13-481D-9642-A577135C8069}" type="pres">
      <dgm:prSet presAssocID="{FF40C48E-8241-43CB-A606-C6C3FDADBC5D}" presName="arrow" presStyleLbl="node1" presStyleIdx="1" presStyleCnt="4">
        <dgm:presLayoutVars>
          <dgm:bulletEnabled val="1"/>
        </dgm:presLayoutVars>
      </dgm:prSet>
      <dgm:spPr/>
    </dgm:pt>
    <dgm:pt modelId="{44250D48-EE77-43F6-96BB-9E7645DAD410}" type="pres">
      <dgm:prSet presAssocID="{8E252A58-F049-4DAF-AA36-E9B9F7C67921}" presName="arrow" presStyleLbl="node1" presStyleIdx="2" presStyleCnt="4">
        <dgm:presLayoutVars>
          <dgm:bulletEnabled val="1"/>
        </dgm:presLayoutVars>
      </dgm:prSet>
      <dgm:spPr/>
    </dgm:pt>
    <dgm:pt modelId="{DC9C8887-2AE4-4954-ABF1-F471E159BB2C}" type="pres">
      <dgm:prSet presAssocID="{184EA3AF-32A8-4F5A-A265-03392A334B5A}" presName="arrow" presStyleLbl="node1" presStyleIdx="3" presStyleCnt="4">
        <dgm:presLayoutVars>
          <dgm:bulletEnabled val="1"/>
        </dgm:presLayoutVars>
      </dgm:prSet>
      <dgm:spPr/>
    </dgm:pt>
  </dgm:ptLst>
  <dgm:cxnLst>
    <dgm:cxn modelId="{98465F09-442E-436A-81B0-084938836069}" srcId="{E48315CC-9D88-4AE8-B4F9-9EBEB5943C61}" destId="{FF40C48E-8241-43CB-A606-C6C3FDADBC5D}" srcOrd="1" destOrd="0" parTransId="{36FD4ECB-13A8-4C4D-9589-6E57DBDC8168}" sibTransId="{8FE1B7A1-B31E-4ACA-909E-044E531698E0}"/>
    <dgm:cxn modelId="{0FCB1F0D-B2FB-49E1-90BF-BE46348BB537}" srcId="{E48315CC-9D88-4AE8-B4F9-9EBEB5943C61}" destId="{184EA3AF-32A8-4F5A-A265-03392A334B5A}" srcOrd="3" destOrd="0" parTransId="{37295487-F76C-4786-8E90-DAFC946D0A5C}" sibTransId="{9C9F768F-7A20-401D-80FB-9268B211BDAD}"/>
    <dgm:cxn modelId="{954E8A13-844B-4204-8797-BC4A7E950670}" type="presOf" srcId="{FF40C48E-8241-43CB-A606-C6C3FDADBC5D}" destId="{8D6A54AC-0D13-481D-9642-A577135C8069}" srcOrd="0" destOrd="0" presId="urn:microsoft.com/office/officeart/2005/8/layout/arrow5"/>
    <dgm:cxn modelId="{A165586B-5BDD-422D-BBC0-E5139B8348FD}" srcId="{E48315CC-9D88-4AE8-B4F9-9EBEB5943C61}" destId="{8E252A58-F049-4DAF-AA36-E9B9F7C67921}" srcOrd="2" destOrd="0" parTransId="{D117109B-0EBE-4B4F-BB21-C9725BE6E92B}" sibTransId="{63E3390E-C4C8-4159-9F12-F98241BDC2B7}"/>
    <dgm:cxn modelId="{EEAC877E-D1E8-449A-97F2-90F22B851DB1}" srcId="{E48315CC-9D88-4AE8-B4F9-9EBEB5943C61}" destId="{8058F6D0-C60E-44D9-B898-8C560ADFF56B}" srcOrd="0" destOrd="0" parTransId="{BBDC8591-BD6E-42C4-92C9-4BA42035E673}" sibTransId="{353635C4-805B-4BE7-86D7-36578435ADE1}"/>
    <dgm:cxn modelId="{D2AFAAC3-EE0B-44F0-B4C3-60B73D3E0392}" type="presOf" srcId="{8E252A58-F049-4DAF-AA36-E9B9F7C67921}" destId="{44250D48-EE77-43F6-96BB-9E7645DAD410}" srcOrd="0" destOrd="0" presId="urn:microsoft.com/office/officeart/2005/8/layout/arrow5"/>
    <dgm:cxn modelId="{6ECC29D9-3460-45D1-B02A-48C56E175E10}" type="presOf" srcId="{E48315CC-9D88-4AE8-B4F9-9EBEB5943C61}" destId="{F8F450C3-869D-4667-AADA-DC3DD02C4991}" srcOrd="0" destOrd="0" presId="urn:microsoft.com/office/officeart/2005/8/layout/arrow5"/>
    <dgm:cxn modelId="{3DC02ADE-3F0E-473F-ABFA-414226297689}" type="presOf" srcId="{184EA3AF-32A8-4F5A-A265-03392A334B5A}" destId="{DC9C8887-2AE4-4954-ABF1-F471E159BB2C}" srcOrd="0" destOrd="0" presId="urn:microsoft.com/office/officeart/2005/8/layout/arrow5"/>
    <dgm:cxn modelId="{516B29E9-5F86-4E35-BD89-75A2086891FB}" type="presOf" srcId="{8058F6D0-C60E-44D9-B898-8C560ADFF56B}" destId="{9E06B5CF-2A54-47C3-8EDB-DB9BAA39D0E2}" srcOrd="0" destOrd="0" presId="urn:microsoft.com/office/officeart/2005/8/layout/arrow5"/>
    <dgm:cxn modelId="{EA1FE64F-E809-4F8B-9D50-96280B70072A}" type="presParOf" srcId="{F8F450C3-869D-4667-AADA-DC3DD02C4991}" destId="{9E06B5CF-2A54-47C3-8EDB-DB9BAA39D0E2}" srcOrd="0" destOrd="0" presId="urn:microsoft.com/office/officeart/2005/8/layout/arrow5"/>
    <dgm:cxn modelId="{1223C458-A2D4-447B-B763-0D840B50F90B}" type="presParOf" srcId="{F8F450C3-869D-4667-AADA-DC3DD02C4991}" destId="{8D6A54AC-0D13-481D-9642-A577135C8069}" srcOrd="1" destOrd="0" presId="urn:microsoft.com/office/officeart/2005/8/layout/arrow5"/>
    <dgm:cxn modelId="{4889AFB8-E2E8-4013-9BA2-DDE9F2E8EB22}" type="presParOf" srcId="{F8F450C3-869D-4667-AADA-DC3DD02C4991}" destId="{44250D48-EE77-43F6-96BB-9E7645DAD410}" srcOrd="2" destOrd="0" presId="urn:microsoft.com/office/officeart/2005/8/layout/arrow5"/>
    <dgm:cxn modelId="{EE222AE5-4E3C-48BB-B3BD-51888DD71813}" type="presParOf" srcId="{F8F450C3-869D-4667-AADA-DC3DD02C4991}" destId="{DC9C8887-2AE4-4954-ABF1-F471E159BB2C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82FFB-443B-4741-AC22-50EB0B99576E}">
      <dsp:nvSpPr>
        <dsp:cNvPr id="0" name=""/>
        <dsp:cNvSpPr/>
      </dsp:nvSpPr>
      <dsp:spPr>
        <a:xfrm>
          <a:off x="545" y="47043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2. The King’s Dream</a:t>
          </a:r>
        </a:p>
      </dsp:txBody>
      <dsp:txXfrm>
        <a:off x="545" y="47043"/>
        <a:ext cx="2128625" cy="1277175"/>
      </dsp:txXfrm>
    </dsp:sp>
    <dsp:sp modelId="{F82C7D70-E20A-47D1-BBB8-5DEE40FB35DA}">
      <dsp:nvSpPr>
        <dsp:cNvPr id="0" name=""/>
        <dsp:cNvSpPr/>
      </dsp:nvSpPr>
      <dsp:spPr>
        <a:xfrm>
          <a:off x="2342033" y="47043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7. Daniel’s Dream</a:t>
          </a:r>
        </a:p>
      </dsp:txBody>
      <dsp:txXfrm>
        <a:off x="2342033" y="47043"/>
        <a:ext cx="2128625" cy="1277175"/>
      </dsp:txXfrm>
    </dsp:sp>
    <dsp:sp modelId="{E18331EB-34E0-421C-A04C-33885A40C739}">
      <dsp:nvSpPr>
        <dsp:cNvPr id="0" name=""/>
        <dsp:cNvSpPr/>
      </dsp:nvSpPr>
      <dsp:spPr>
        <a:xfrm>
          <a:off x="545" y="1537081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3. The Fiery Furnace</a:t>
          </a:r>
        </a:p>
      </dsp:txBody>
      <dsp:txXfrm>
        <a:off x="545" y="1537081"/>
        <a:ext cx="2128625" cy="1277175"/>
      </dsp:txXfrm>
    </dsp:sp>
    <dsp:sp modelId="{924A3EA4-0653-431F-8BD8-1821AD41066B}">
      <dsp:nvSpPr>
        <dsp:cNvPr id="0" name=""/>
        <dsp:cNvSpPr/>
      </dsp:nvSpPr>
      <dsp:spPr>
        <a:xfrm>
          <a:off x="2342033" y="1537081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6. The Lion’s Den</a:t>
          </a:r>
        </a:p>
      </dsp:txBody>
      <dsp:txXfrm>
        <a:off x="2342033" y="1537081"/>
        <a:ext cx="2128625" cy="1277175"/>
      </dsp:txXfrm>
    </dsp:sp>
    <dsp:sp modelId="{86AF471C-F00E-439C-8B16-41D5EEB8B53C}">
      <dsp:nvSpPr>
        <dsp:cNvPr id="0" name=""/>
        <dsp:cNvSpPr/>
      </dsp:nvSpPr>
      <dsp:spPr>
        <a:xfrm>
          <a:off x="545" y="3027119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4. Nebuchadnezzar’s Pride</a:t>
          </a:r>
        </a:p>
      </dsp:txBody>
      <dsp:txXfrm>
        <a:off x="545" y="3027119"/>
        <a:ext cx="2128625" cy="1277175"/>
      </dsp:txXfrm>
    </dsp:sp>
    <dsp:sp modelId="{ADD66992-B58C-4B9A-8A92-CDB41CB9A70E}">
      <dsp:nvSpPr>
        <dsp:cNvPr id="0" name=""/>
        <dsp:cNvSpPr/>
      </dsp:nvSpPr>
      <dsp:spPr>
        <a:xfrm>
          <a:off x="2342033" y="3027119"/>
          <a:ext cx="2128625" cy="12771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5. Belshazzar’s Pride</a:t>
          </a:r>
        </a:p>
      </dsp:txBody>
      <dsp:txXfrm>
        <a:off x="2342033" y="3027119"/>
        <a:ext cx="2128625" cy="1277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6B5CF-2A54-47C3-8EDB-DB9BAA39D0E2}">
      <dsp:nvSpPr>
        <dsp:cNvPr id="0" name=""/>
        <dsp:cNvSpPr/>
      </dsp:nvSpPr>
      <dsp:spPr>
        <a:xfrm>
          <a:off x="1681667" y="216064"/>
          <a:ext cx="2232205" cy="223220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purpose of Nebuchadnezzar</a:t>
          </a:r>
        </a:p>
      </dsp:txBody>
      <dsp:txXfrm>
        <a:off x="2239718" y="216064"/>
        <a:ext cx="1116103" cy="1841569"/>
      </dsp:txXfrm>
    </dsp:sp>
    <dsp:sp modelId="{8D6A54AC-0D13-481D-9642-A577135C8069}">
      <dsp:nvSpPr>
        <dsp:cNvPr id="0" name=""/>
        <dsp:cNvSpPr/>
      </dsp:nvSpPr>
      <dsp:spPr>
        <a:xfrm rot="5400000">
          <a:off x="3361940" y="1896337"/>
          <a:ext cx="2232205" cy="223220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purpose of Daniel</a:t>
          </a:r>
        </a:p>
      </dsp:txBody>
      <dsp:txXfrm rot="-5400000">
        <a:off x="3752576" y="2454388"/>
        <a:ext cx="1841569" cy="1116103"/>
      </dsp:txXfrm>
    </dsp:sp>
    <dsp:sp modelId="{44250D48-EE77-43F6-96BB-9E7645DAD410}">
      <dsp:nvSpPr>
        <dsp:cNvPr id="0" name=""/>
        <dsp:cNvSpPr/>
      </dsp:nvSpPr>
      <dsp:spPr>
        <a:xfrm rot="10800000">
          <a:off x="1681667" y="3576610"/>
          <a:ext cx="2232205" cy="223220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purpose of Babylon’s wise men and on-lookers</a:t>
          </a:r>
        </a:p>
      </dsp:txBody>
      <dsp:txXfrm rot="10800000">
        <a:off x="2239718" y="3967246"/>
        <a:ext cx="1116103" cy="1841569"/>
      </dsp:txXfrm>
    </dsp:sp>
    <dsp:sp modelId="{DC9C8887-2AE4-4954-ABF1-F471E159BB2C}">
      <dsp:nvSpPr>
        <dsp:cNvPr id="0" name=""/>
        <dsp:cNvSpPr/>
      </dsp:nvSpPr>
      <dsp:spPr>
        <a:xfrm rot="16200000">
          <a:off x="1394" y="1896337"/>
          <a:ext cx="2232205" cy="223220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The purpose for all today</a:t>
          </a:r>
        </a:p>
      </dsp:txBody>
      <dsp:txXfrm rot="5400000">
        <a:off x="1394" y="2454388"/>
        <a:ext cx="1841569" cy="1116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2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7DDFEE1-65A8-8546-ACB8-C4A2F68C0E5E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A84C584-F66C-4C4A-A514-22CB954D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59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0C3A7-9D35-4EA1-9D75-92E18F3E3E48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1650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373438"/>
            <a:ext cx="7388225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59563"/>
            <a:ext cx="4002088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BDE97-F9CA-46FC-AD1E-6503894AF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6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lshazza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DE97-F9CA-46FC-AD1E-6503894AF4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30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Belshazzar was the son and crown prince of Nabonidus, the last king of the Neo-Babylonian Empire. Through his mother, he might have been a grandson of Nebuchadnezzar II, though this is not certain and the claims to kinship with Nebuchadnezzar may have originated from royal propaganda. </a:t>
            </a:r>
            <a:r>
              <a:rPr lang="en-US" b="0" i="0" u="none" strike="noStrike" dirty="0">
                <a:solidFill>
                  <a:srgbClr val="1A0DAB"/>
                </a:solidFill>
                <a:effectLst/>
                <a:latin typeface="Roboto" panose="02000000000000000000" pitchFamily="2" charset="0"/>
                <a:hlinkClick r:id="rId3"/>
              </a:rPr>
              <a:t>Wikipedia</a:t>
            </a:r>
            <a:endParaRPr lang="en-US" b="0" i="0" dirty="0">
              <a:solidFill>
                <a:srgbClr val="70757A"/>
              </a:solidFill>
              <a:effectLst/>
              <a:latin typeface="Roboto" panose="02000000000000000000" pitchFamily="2" charset="0"/>
            </a:endParaRPr>
          </a:p>
          <a:p>
            <a:b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Father of Vashti (Queen of Persia – Book of Esther)</a:t>
            </a:r>
          </a:p>
          <a:p>
            <a:endParaRPr lang="en-US" b="0" i="0" dirty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King when Babylon fell </a:t>
            </a:r>
            <a:r>
              <a:rPr lang="en-US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to Persia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BDE97-F9CA-46FC-AD1E-6503894AF4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9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1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2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6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1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6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C8292-0AEB-ED42-9261-6C2670F0AAB5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C8292-0AEB-ED42-9261-6C2670F0AAB5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254AC-E432-A048-A295-63CB063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03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cSC9uobtPM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400247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Book of Daniel</a:t>
            </a:r>
            <a:br>
              <a:rPr lang="en-US" sz="4000" dirty="0">
                <a:latin typeface="Verdana" charset="0"/>
                <a:ea typeface="Verdana" charset="0"/>
                <a:cs typeface="Verdana" charset="0"/>
              </a:rPr>
            </a:br>
            <a:r>
              <a:rPr lang="en-US" sz="4000" dirty="0">
                <a:latin typeface="Verdana" charset="0"/>
                <a:ea typeface="Verdana" charset="0"/>
                <a:cs typeface="Verdana" charset="0"/>
              </a:rPr>
              <a:t>Class 3 – Chapter 2</a:t>
            </a:r>
            <a:br>
              <a:rPr lang="en-US" sz="4000" dirty="0">
                <a:latin typeface="Verdana" charset="0"/>
                <a:ea typeface="Verdana" charset="0"/>
                <a:cs typeface="Verdana" charset="0"/>
              </a:rPr>
            </a:br>
            <a:br>
              <a:rPr lang="en-US" sz="40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</a:br>
            <a:r>
              <a:rPr lang="en-US" sz="40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Winter 2023</a:t>
            </a:r>
            <a:endParaRPr lang="en-US" sz="4000" i="1" dirty="0">
              <a:solidFill>
                <a:schemeClr val="accent3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6" y="4180609"/>
            <a:ext cx="8562108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Why were they allowed to be taken first? 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What kind of person is Nebuchadnezzar from chapter 1?</a:t>
            </a:r>
          </a:p>
        </p:txBody>
      </p:sp>
    </p:spTree>
    <p:extLst>
      <p:ext uri="{BB962C8B-B14F-4D97-AF65-F5344CB8AC3E}">
        <p14:creationId xmlns:p14="http://schemas.microsoft.com/office/powerpoint/2010/main" val="423051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DBAE7-294F-1569-D396-261A6323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Daniel 2:44-45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34032-D90A-E46E-7E83-E068AB486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554480"/>
            <a:ext cx="8018781" cy="462248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Rock</a:t>
            </a:r>
          </a:p>
          <a:p>
            <a:pPr lvl="1"/>
            <a:r>
              <a:rPr lang="en-US" dirty="0"/>
              <a:t>Read 44-45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Matthew 7:24-27- Rock vs. Sand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3AD6BF-2B6A-5491-C92B-3FE3CC267E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87040" y="1554480"/>
            <a:ext cx="5660391" cy="37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25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67ECA1-9289-C1EF-3FC1-B37AE98A4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81" y="457200"/>
            <a:ext cx="2949178" cy="924560"/>
          </a:xfrm>
        </p:spPr>
        <p:txBody>
          <a:bodyPr/>
          <a:lstStyle/>
          <a:p>
            <a:r>
              <a:rPr lang="en-US" dirty="0"/>
              <a:t>Daniel 2:46-49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03D78E8D-2E00-4502-A18A-E64F07057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563998"/>
              </p:ext>
            </p:extLst>
          </p:nvPr>
        </p:nvGraphicFramePr>
        <p:xfrm>
          <a:off x="3213260" y="457200"/>
          <a:ext cx="5595540" cy="6024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70B2D3-2A9C-86D7-ED16-C647526AC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01" y="2057400"/>
            <a:ext cx="2949178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Daniel Promoted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King Nebuchadnezzar recognizes Daniel’s God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Purpose of this Story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E347C-76B8-64EF-F0D9-ACB3B452B8AB}"/>
              </a:ext>
            </a:extLst>
          </p:cNvPr>
          <p:cNvSpPr txBox="1"/>
          <p:nvPr/>
        </p:nvSpPr>
        <p:spPr>
          <a:xfrm>
            <a:off x="5252720" y="3054141"/>
            <a:ext cx="1469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GOD IS IN CONTROL </a:t>
            </a:r>
          </a:p>
        </p:txBody>
      </p:sp>
    </p:spTree>
    <p:extLst>
      <p:ext uri="{BB962C8B-B14F-4D97-AF65-F5344CB8AC3E}">
        <p14:creationId xmlns:p14="http://schemas.microsoft.com/office/powerpoint/2010/main" val="31021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Verdana" charset="0"/>
                <a:ea typeface="Verdana" charset="0"/>
                <a:cs typeface="Verdana" charset="0"/>
              </a:rPr>
              <a:t>The Book of Daniel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</a:rPr>
              <a:t>Homework: Chapter 3</a:t>
            </a:r>
          </a:p>
        </p:txBody>
      </p:sp>
    </p:spTree>
    <p:extLst>
      <p:ext uri="{BB962C8B-B14F-4D97-AF65-F5344CB8AC3E}">
        <p14:creationId xmlns:p14="http://schemas.microsoft.com/office/powerpoint/2010/main" val="561154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A2732F-C939-4D0E-BB11-DD5E97329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751242"/>
          </a:xfrm>
        </p:spPr>
        <p:txBody>
          <a:bodyPr>
            <a:normAutofit/>
          </a:bodyPr>
          <a:lstStyle/>
          <a:p>
            <a:r>
              <a:rPr lang="en-US" sz="4000" b="1" dirty="0"/>
              <a:t>Daniel: Class Schedule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9DCD05C-80D8-4159-93C5-A01F23A5C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475971"/>
              </p:ext>
            </p:extLst>
          </p:nvPr>
        </p:nvGraphicFramePr>
        <p:xfrm>
          <a:off x="296426" y="1129031"/>
          <a:ext cx="8551147" cy="52273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16700">
                  <a:extLst>
                    <a:ext uri="{9D8B030D-6E8A-4147-A177-3AD203B41FA5}">
                      <a16:colId xmlns:a16="http://schemas.microsoft.com/office/drawing/2014/main" val="1186317163"/>
                    </a:ext>
                  </a:extLst>
                </a:gridCol>
                <a:gridCol w="4026417">
                  <a:extLst>
                    <a:ext uri="{9D8B030D-6E8A-4147-A177-3AD203B41FA5}">
                      <a16:colId xmlns:a16="http://schemas.microsoft.com/office/drawing/2014/main" val="1758429838"/>
                    </a:ext>
                  </a:extLst>
                </a:gridCol>
                <a:gridCol w="2708030">
                  <a:extLst>
                    <a:ext uri="{9D8B030D-6E8A-4147-A177-3AD203B41FA5}">
                      <a16:colId xmlns:a16="http://schemas.microsoft.com/office/drawing/2014/main" val="3067097297"/>
                    </a:ext>
                  </a:extLst>
                </a:gridCol>
              </a:tblGrid>
              <a:tr h="2724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Date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" panose="020B0502040204020203" pitchFamily="34" charset="0"/>
                        </a:rPr>
                        <a:t>Teacher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9193871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 12/3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Class Introduction &amp; Background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660587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9016917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23040058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599169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12/31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7201943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1/7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80986965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1/14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03999704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1/21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7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223779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 1/28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29284091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114978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10-11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Robert McDonald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1816182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Chapter 12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hnschrif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2174431"/>
                  </a:ext>
                </a:extLst>
              </a:tr>
              <a:tr h="27248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Bahnschrift" panose="020B0502040204020203" pitchFamily="34" charset="0"/>
                        </a:rPr>
                        <a:t>Sun. 2/25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Summary and Themes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H.E. Jenkins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38824213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DDA0A-5A17-49D7-B041-43AE04763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srgbClr val="000000"/>
                </a:solidFill>
              </a:rPr>
              <a:t>Ten Words Bible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FD091D-53E2-4840-9DF3-9F8AE1D7B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/>
            <a:fld id="{294A09A9-5501-47C1-A89A-A340965A2BE2}" type="slidenum">
              <a:rPr lang="en-US">
                <a:solidFill>
                  <a:srgbClr val="000000"/>
                </a:solidFill>
              </a:rPr>
              <a:pPr defTabSz="685800"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36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FBF6-BDD9-02AB-2F61-7601663D0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Bible Project - Daniel</a:t>
            </a:r>
          </a:p>
        </p:txBody>
      </p:sp>
      <p:pic>
        <p:nvPicPr>
          <p:cNvPr id="4" name="Online Media 3" title="Book of Daniel Summary: A Complete Animated Overview">
            <a:hlinkClick r:id="" action="ppaction://media"/>
            <a:extLst>
              <a:ext uri="{FF2B5EF4-FFF2-40B4-BE49-F238E27FC236}">
                <a16:creationId xmlns:a16="http://schemas.microsoft.com/office/drawing/2014/main" id="{601C6E02-0A80-463D-B0FF-4282F59DC1E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2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5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4267-2800-FFAC-8BA7-2634FEA35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152"/>
            <a:ext cx="7886700" cy="939250"/>
          </a:xfrm>
        </p:spPr>
        <p:txBody>
          <a:bodyPr/>
          <a:lstStyle/>
          <a:p>
            <a:pPr algn="ctr"/>
            <a:r>
              <a:rPr lang="en-US" b="1" dirty="0"/>
              <a:t>Daniel – Rough Outline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A6BEA4-AB62-8694-426D-BE92559DFD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585822"/>
              </p:ext>
            </p:extLst>
          </p:nvPr>
        </p:nvGraphicFramePr>
        <p:xfrm>
          <a:off x="1828799" y="1725416"/>
          <a:ext cx="447120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69103666-87C0-40CF-7AF3-E1E5C0091878}"/>
              </a:ext>
            </a:extLst>
          </p:cNvPr>
          <p:cNvGrpSpPr/>
          <p:nvPr/>
        </p:nvGrpSpPr>
        <p:grpSpPr>
          <a:xfrm>
            <a:off x="47638" y="3348915"/>
            <a:ext cx="1505589" cy="1325563"/>
            <a:chOff x="308974" y="1073"/>
            <a:chExt cx="2174595" cy="1304757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A1AE96-090E-3FC2-FF6C-F22012230B8C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F17766-86A2-DE39-BDA1-5491B50F4986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1. Recruited to Serve in Babylon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314EFC4-1755-C584-4831-8520B0C72A0D}"/>
              </a:ext>
            </a:extLst>
          </p:cNvPr>
          <p:cNvGrpSpPr/>
          <p:nvPr/>
        </p:nvGrpSpPr>
        <p:grpSpPr>
          <a:xfrm>
            <a:off x="6512302" y="2044158"/>
            <a:ext cx="1605798" cy="974615"/>
            <a:chOff x="308974" y="1073"/>
            <a:chExt cx="2174595" cy="1304757"/>
          </a:xfrm>
          <a:solidFill>
            <a:schemeClr val="accent6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DCA824-74FF-78F7-032E-F90FE29B79BC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FF2F4C-48C5-7CDF-60B1-E81B24A6B89A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8. Daniel’s 2</a:t>
              </a:r>
              <a:r>
                <a:rPr lang="en-US" sz="2100" kern="1200" baseline="30000" dirty="0"/>
                <a:t>nd</a:t>
              </a:r>
              <a:r>
                <a:rPr lang="en-US" sz="2100" kern="1200" dirty="0"/>
                <a:t> Vision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AA7E88-B231-CD66-9859-6B3A173730D5}"/>
              </a:ext>
            </a:extLst>
          </p:cNvPr>
          <p:cNvGrpSpPr/>
          <p:nvPr/>
        </p:nvGrpSpPr>
        <p:grpSpPr>
          <a:xfrm>
            <a:off x="7103113" y="3250795"/>
            <a:ext cx="1605798" cy="974615"/>
            <a:chOff x="308974" y="1073"/>
            <a:chExt cx="2174595" cy="1304757"/>
          </a:xfrm>
          <a:solidFill>
            <a:schemeClr val="accent6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311549-8314-9AF5-94DB-CA138BA84495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230A11-A50E-A845-3207-2D5F3AC015C7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9. Daniel’s Prayer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208210-BA74-4FE1-136F-53337F3FC261}"/>
              </a:ext>
            </a:extLst>
          </p:cNvPr>
          <p:cNvGrpSpPr/>
          <p:nvPr/>
        </p:nvGrpSpPr>
        <p:grpSpPr>
          <a:xfrm>
            <a:off x="7467601" y="4578879"/>
            <a:ext cx="1605798" cy="974615"/>
            <a:chOff x="308974" y="1073"/>
            <a:chExt cx="2174595" cy="1304757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4433DE-668F-A514-F764-F4BA31634366}"/>
                </a:ext>
              </a:extLst>
            </p:cNvPr>
            <p:cNvSpPr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67F32A5-5E56-E48C-BB21-7E8148E991F0}"/>
                </a:ext>
              </a:extLst>
            </p:cNvPr>
            <p:cNvSpPr txBox="1"/>
            <p:nvPr/>
          </p:nvSpPr>
          <p:spPr>
            <a:xfrm>
              <a:off x="308974" y="1073"/>
              <a:ext cx="2174595" cy="130475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10-12. Daniel’s 3</a:t>
              </a:r>
              <a:r>
                <a:rPr lang="en-US" sz="2100" kern="1200" baseline="30000" dirty="0"/>
                <a:t>rd</a:t>
              </a:r>
              <a:r>
                <a:rPr lang="en-US" sz="2100" kern="1200" dirty="0"/>
                <a:t> Vision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C6C0513-599D-CAEC-A269-5D09AB87389A}"/>
              </a:ext>
            </a:extLst>
          </p:cNvPr>
          <p:cNvSpPr/>
          <p:nvPr/>
        </p:nvSpPr>
        <p:spPr>
          <a:xfrm>
            <a:off x="60165" y="6227066"/>
            <a:ext cx="1593272" cy="5244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HEBREW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5D7DE4-118B-2BD2-61DD-6AAE956F96B6}"/>
              </a:ext>
            </a:extLst>
          </p:cNvPr>
          <p:cNvSpPr/>
          <p:nvPr/>
        </p:nvSpPr>
        <p:spPr>
          <a:xfrm>
            <a:off x="6611816" y="6227066"/>
            <a:ext cx="2371410" cy="5244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HEBREW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865F070-BB13-C893-3A3E-E2DF11B5A8B3}"/>
              </a:ext>
            </a:extLst>
          </p:cNvPr>
          <p:cNvSpPr/>
          <p:nvPr/>
        </p:nvSpPr>
        <p:spPr>
          <a:xfrm>
            <a:off x="1738365" y="6230784"/>
            <a:ext cx="4674961" cy="52446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ARAMAIC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7FFB0B-7741-BCF3-87E2-0C8001CF4CB0}"/>
              </a:ext>
            </a:extLst>
          </p:cNvPr>
          <p:cNvSpPr/>
          <p:nvPr/>
        </p:nvSpPr>
        <p:spPr>
          <a:xfrm>
            <a:off x="1653436" y="1690689"/>
            <a:ext cx="4759890" cy="1428292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061E447-44E7-2E3B-3F0F-051B4C150ADC}"/>
              </a:ext>
            </a:extLst>
          </p:cNvPr>
          <p:cNvSpPr/>
          <p:nvPr/>
        </p:nvSpPr>
        <p:spPr>
          <a:xfrm>
            <a:off x="1653436" y="3209499"/>
            <a:ext cx="4759890" cy="1428292"/>
          </a:xfrm>
          <a:prstGeom prst="round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607FB0D-9122-42D0-EC62-4992D97E6229}"/>
              </a:ext>
            </a:extLst>
          </p:cNvPr>
          <p:cNvSpPr/>
          <p:nvPr/>
        </p:nvSpPr>
        <p:spPr>
          <a:xfrm>
            <a:off x="1642998" y="4703901"/>
            <a:ext cx="4759890" cy="1428292"/>
          </a:xfrm>
          <a:prstGeom prst="round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761A36-DBE8-8A7D-FA68-6302EEF20ED9}"/>
              </a:ext>
            </a:extLst>
          </p:cNvPr>
          <p:cNvSpPr/>
          <p:nvPr/>
        </p:nvSpPr>
        <p:spPr>
          <a:xfrm>
            <a:off x="3812345" y="2278966"/>
            <a:ext cx="450166" cy="2813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572762-37E5-B6C4-72EA-04AC54534787}"/>
              </a:ext>
            </a:extLst>
          </p:cNvPr>
          <p:cNvSpPr/>
          <p:nvPr/>
        </p:nvSpPr>
        <p:spPr>
          <a:xfrm>
            <a:off x="3808298" y="3738102"/>
            <a:ext cx="450166" cy="2813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FED5554-2F4B-0B59-9896-CBB858C1A7EB}"/>
              </a:ext>
            </a:extLst>
          </p:cNvPr>
          <p:cNvSpPr/>
          <p:nvPr/>
        </p:nvSpPr>
        <p:spPr>
          <a:xfrm>
            <a:off x="3839318" y="5272140"/>
            <a:ext cx="450166" cy="281354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C40608-534F-AFDD-D0B6-1E797AB89E66}"/>
              </a:ext>
            </a:extLst>
          </p:cNvPr>
          <p:cNvSpPr txBox="1"/>
          <p:nvPr/>
        </p:nvSpPr>
        <p:spPr>
          <a:xfrm>
            <a:off x="211015" y="821993"/>
            <a:ext cx="1012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Style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33CAB0-E109-5834-3BB3-CEC1C89A672F}"/>
              </a:ext>
            </a:extLst>
          </p:cNvPr>
          <p:cNvCxnSpPr>
            <a:cxnSpLocks/>
          </p:cNvCxnSpPr>
          <p:nvPr/>
        </p:nvCxnSpPr>
        <p:spPr>
          <a:xfrm flipV="1">
            <a:off x="98472" y="1477503"/>
            <a:ext cx="8834513" cy="303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1FF8D0C-E319-6879-0DD5-BDEB00ECFFC1}"/>
              </a:ext>
            </a:extLst>
          </p:cNvPr>
          <p:cNvSpPr txBox="1"/>
          <p:nvPr/>
        </p:nvSpPr>
        <p:spPr>
          <a:xfrm>
            <a:off x="1653437" y="831680"/>
            <a:ext cx="26050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Ch 1-6:  Story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9E2332-BFD8-89AF-9499-F231DDFD9D0F}"/>
              </a:ext>
            </a:extLst>
          </p:cNvPr>
          <p:cNvSpPr txBox="1"/>
          <p:nvPr/>
        </p:nvSpPr>
        <p:spPr>
          <a:xfrm>
            <a:off x="4549037" y="815267"/>
            <a:ext cx="26050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Ch 7-13:  Vision 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E1ABE465-99FE-E10E-1BF6-EAE305365E6E}"/>
              </a:ext>
            </a:extLst>
          </p:cNvPr>
          <p:cNvSpPr/>
          <p:nvPr/>
        </p:nvSpPr>
        <p:spPr>
          <a:xfrm>
            <a:off x="386378" y="2162175"/>
            <a:ext cx="752634" cy="10473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22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56332-2A81-4BD4-B062-A7E7A84EF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407963"/>
            <a:ext cx="8155452" cy="5754711"/>
          </a:xfrm>
        </p:spPr>
        <p:txBody>
          <a:bodyPr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Foreign Authorities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Nebuchadnezzar (605 BC)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does he come on the biblical scene? 2 Kings 24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what terms do we find Nebuchadnezzar and Judah?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Belshazzar(540 BC?)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Who was he? 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His “reign” directly predicated what global event? 	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Darius (521 BC)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relation did he have with Nebuchadnezzar? </a:t>
            </a: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did he do for the Jewish people? Ezra 6 </a:t>
            </a:r>
          </a:p>
        </p:txBody>
      </p:sp>
    </p:spTree>
    <p:extLst>
      <p:ext uri="{BB962C8B-B14F-4D97-AF65-F5344CB8AC3E}">
        <p14:creationId xmlns:p14="http://schemas.microsoft.com/office/powerpoint/2010/main" val="130306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EC9BC-AB5E-A40C-4A4D-4300261AC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257"/>
            <a:ext cx="7886700" cy="750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Background and Timing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8CA9D-2F80-3767-3F46-FFE5839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5092" y="1175657"/>
            <a:ext cx="3886200" cy="5001306"/>
          </a:xfrm>
        </p:spPr>
        <p:txBody>
          <a:bodyPr>
            <a:normAutofit/>
          </a:bodyPr>
          <a:lstStyle/>
          <a:p>
            <a:r>
              <a:rPr lang="en-US" sz="2400" dirty="0"/>
              <a:t>Josiah is restoring worship when Daniel is born (~620)</a:t>
            </a:r>
          </a:p>
          <a:p>
            <a:r>
              <a:rPr lang="en-US" sz="2400" dirty="0"/>
              <a:t>Daniel lived 620–538 B.C. </a:t>
            </a:r>
          </a:p>
          <a:p>
            <a:r>
              <a:rPr lang="en-US" sz="2400" dirty="0"/>
              <a:t>Members of Royal Family are carried off to Babylon in 605 B.C. by Nebuchadnezzar, king of Assyria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33F2AC-0D26-02DE-9D68-D013CF77A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8359" y="1175657"/>
            <a:ext cx="3886200" cy="5001306"/>
          </a:xfrm>
        </p:spPr>
        <p:txBody>
          <a:bodyPr>
            <a:normAutofit/>
          </a:bodyPr>
          <a:lstStyle/>
          <a:p>
            <a:r>
              <a:rPr lang="en-US" sz="2400" dirty="0"/>
              <a:t>Timeline of Prophets</a:t>
            </a:r>
          </a:p>
          <a:p>
            <a:pPr lvl="1"/>
            <a:r>
              <a:rPr lang="en-US" dirty="0"/>
              <a:t>Jeremiah – 626-587 BC</a:t>
            </a:r>
          </a:p>
          <a:p>
            <a:pPr lvl="1"/>
            <a:r>
              <a:rPr lang="en-US" dirty="0"/>
              <a:t>Habakkuk – 606 BC </a:t>
            </a:r>
          </a:p>
          <a:p>
            <a:pPr lvl="1"/>
            <a:r>
              <a:rPr lang="en-US" dirty="0"/>
              <a:t>Ezekiel – 592-570 BC</a:t>
            </a:r>
          </a:p>
          <a:p>
            <a:r>
              <a:rPr lang="en-US" sz="2400" dirty="0"/>
              <a:t>Babylonian Captivity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Wave – 592 BC</a:t>
            </a:r>
          </a:p>
          <a:p>
            <a:pPr lvl="1"/>
            <a:r>
              <a:rPr lang="en-US" dirty="0"/>
              <a:t>Jerusalem Falls – 586 BC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Wave – 570 BC</a:t>
            </a:r>
          </a:p>
        </p:txBody>
      </p:sp>
    </p:spTree>
    <p:extLst>
      <p:ext uri="{BB962C8B-B14F-4D97-AF65-F5344CB8AC3E}">
        <p14:creationId xmlns:p14="http://schemas.microsoft.com/office/powerpoint/2010/main" val="189699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6872-1097-AC7B-DC67-87CE4932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Daniel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09F8B-B944-8B81-FA37-E4567E799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884739"/>
            <a:ext cx="7886700" cy="1500187"/>
          </a:xfrm>
        </p:spPr>
        <p:txBody>
          <a:bodyPr>
            <a:normAutofit/>
          </a:bodyPr>
          <a:lstStyle/>
          <a:p>
            <a:r>
              <a:rPr lang="en-US" sz="3600" dirty="0"/>
              <a:t>Let’s read the text together…</a:t>
            </a:r>
          </a:p>
        </p:txBody>
      </p:sp>
    </p:spTree>
    <p:extLst>
      <p:ext uri="{BB962C8B-B14F-4D97-AF65-F5344CB8AC3E}">
        <p14:creationId xmlns:p14="http://schemas.microsoft.com/office/powerpoint/2010/main" val="116677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0695" y="417639"/>
            <a:ext cx="7721976" cy="70986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Daniel 2 : 1-18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64382" y="1127504"/>
            <a:ext cx="7723564" cy="5335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Debate! </a:t>
            </a:r>
          </a:p>
          <a:p>
            <a:pPr marL="0" indent="0" algn="ctr">
              <a:buNone/>
            </a:pPr>
            <a:r>
              <a:rPr lang="en-US" sz="4400" b="1" dirty="0"/>
              <a:t>What do we learn about King Nebuchadnezzar by the way he acts in Chapter 2:1-18? 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What do we learn about Daniel in Chapter 2: 1-18?</a:t>
            </a:r>
          </a:p>
        </p:txBody>
      </p:sp>
    </p:spTree>
    <p:extLst>
      <p:ext uri="{BB962C8B-B14F-4D97-AF65-F5344CB8AC3E}">
        <p14:creationId xmlns:p14="http://schemas.microsoft.com/office/powerpoint/2010/main" val="11469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4382" y="572165"/>
            <a:ext cx="7636192" cy="70986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Daniel 2: 1-8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9C33F2A-14C9-EE45-42CB-1B16CD2EC3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465685"/>
              </p:ext>
            </p:extLst>
          </p:nvPr>
        </p:nvGraphicFramePr>
        <p:xfrm>
          <a:off x="628650" y="1825625"/>
          <a:ext cx="78867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891608992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58914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Ungodly Man (King Nebuchadnezzar)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Godly Man (Daniel)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73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 of Strife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Bold- Vs. 16 Went to the 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507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Uncontrolled 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Faithful- Vs. 18 Request compassion from the God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50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Worldly Strong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Strong- Vs. 28 God in Heaven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72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Selfish and Self- Centered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Fellowship- Vs. 17-18 Friends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599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Haughty in Spirit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Meek- Vs. 10-23 Praised God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80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Worldly Wise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Wise- Chapter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994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Courageous Vs. 28 God in Heaven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460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180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461"/>
            <a:ext cx="7886700" cy="7502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Verdana" charset="0"/>
                <a:ea typeface="Verdana" charset="0"/>
                <a:cs typeface="Verdana" charset="0"/>
              </a:rPr>
              <a:t>Daniel 2:19-30</a:t>
            </a:r>
            <a:endParaRPr lang="en-US" sz="4000" b="1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3" y="1175657"/>
            <a:ext cx="8714509" cy="52177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Praised God- Vs. 20-23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How many times do we forget to do this?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Does not take the Praise- Vs. 28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Are we bold enough to praise God in front of our boss?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dirty="0">
                <a:latin typeface="Verdana" charset="0"/>
                <a:ea typeface="Verdana" charset="0"/>
                <a:cs typeface="Verdana" charset="0"/>
              </a:rPr>
              <a:t>Ezekiel 14-12-18</a:t>
            </a:r>
          </a:p>
        </p:txBody>
      </p:sp>
    </p:spTree>
    <p:extLst>
      <p:ext uri="{BB962C8B-B14F-4D97-AF65-F5344CB8AC3E}">
        <p14:creationId xmlns:p14="http://schemas.microsoft.com/office/powerpoint/2010/main" val="168930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30EEA1A-9E94-D7A3-F6F5-EED4CC41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Daniel 2: 31-43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69783CC-0E91-6C95-9231-BD751EA02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161" y="1391050"/>
            <a:ext cx="7030720" cy="52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2684</TotalTime>
  <Words>667</Words>
  <Application>Microsoft Office PowerPoint</Application>
  <PresentationFormat>On-screen Show (4:3)</PresentationFormat>
  <Paragraphs>149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Bahnschrift</vt:lpstr>
      <vt:lpstr>Calibri</vt:lpstr>
      <vt:lpstr>Calibri Light</vt:lpstr>
      <vt:lpstr>Roboto</vt:lpstr>
      <vt:lpstr>Verdana</vt:lpstr>
      <vt:lpstr>Office Theme</vt:lpstr>
      <vt:lpstr>Book of Daniel Class 3 – Chapter 2  Winter 2023</vt:lpstr>
      <vt:lpstr>Daniel – Rough Outline</vt:lpstr>
      <vt:lpstr>PowerPoint Presentation</vt:lpstr>
      <vt:lpstr>Background and Timing</vt:lpstr>
      <vt:lpstr>Daniel 2</vt:lpstr>
      <vt:lpstr>Daniel 2 : 1-18</vt:lpstr>
      <vt:lpstr>Daniel 2: 1-8</vt:lpstr>
      <vt:lpstr>Daniel 2:19-30</vt:lpstr>
      <vt:lpstr>Daniel 2: 31-43</vt:lpstr>
      <vt:lpstr>Daniel 2:44-45</vt:lpstr>
      <vt:lpstr>Daniel 2:46-49</vt:lpstr>
      <vt:lpstr>The Book of Daniel</vt:lpstr>
      <vt:lpstr>Daniel: Class Schedule</vt:lpstr>
      <vt:lpstr>The Bible Project - Daniel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Matthew</dc:title>
  <dc:creator>Microsoft Office User</dc:creator>
  <cp:lastModifiedBy>Robert McDonald</cp:lastModifiedBy>
  <cp:revision>100</cp:revision>
  <cp:lastPrinted>2021-07-18T01:38:55Z</cp:lastPrinted>
  <dcterms:created xsi:type="dcterms:W3CDTF">2021-06-02T21:14:51Z</dcterms:created>
  <dcterms:modified xsi:type="dcterms:W3CDTF">2023-12-24T14:40:12Z</dcterms:modified>
</cp:coreProperties>
</file>